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2" r:id="rId2"/>
    <p:sldId id="444" r:id="rId3"/>
    <p:sldId id="445" r:id="rId4"/>
    <p:sldId id="258" r:id="rId5"/>
    <p:sldId id="442" r:id="rId6"/>
    <p:sldId id="454" r:id="rId7"/>
    <p:sldId id="449" r:id="rId8"/>
    <p:sldId id="450" r:id="rId9"/>
    <p:sldId id="451" r:id="rId10"/>
    <p:sldId id="452" r:id="rId11"/>
    <p:sldId id="453" r:id="rId12"/>
    <p:sldId id="447" r:id="rId13"/>
    <p:sldId id="455" r:id="rId14"/>
    <p:sldId id="456" r:id="rId15"/>
    <p:sldId id="45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74" d="100"/>
          <a:sy n="74" d="100"/>
        </p:scale>
        <p:origin x="198"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4/24/2017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94058"/>
            <a:ext cx="8211824" cy="3255740"/>
          </a:xfrm>
        </p:spPr>
        <p:txBody>
          <a:bodyPr>
            <a:noAutofit/>
          </a:bodyPr>
          <a:lstStyle/>
          <a:p>
            <a:pPr algn="l"/>
            <a:r>
              <a:rPr lang="en-US" sz="2400" dirty="0"/>
              <a:t>This is Paul’s point. You are saved? Well then, you are free from sin and free indeed.</a:t>
            </a:r>
          </a:p>
          <a:p>
            <a:pPr algn="l"/>
            <a:r>
              <a:rPr lang="en-US" sz="1800" dirty="0"/>
              <a:t/>
            </a:r>
            <a:br>
              <a:rPr lang="en-US" sz="1800" dirty="0"/>
            </a:br>
            <a:r>
              <a:rPr lang="en-US" sz="1800" b="1" i="1" dirty="0"/>
              <a:t>7 </a:t>
            </a:r>
            <a:r>
              <a:rPr lang="en-US" sz="1800" i="1" dirty="0"/>
              <a:t>For he that is dead is freed from </a:t>
            </a:r>
            <a:r>
              <a:rPr lang="en-US" sz="1800" i="1" dirty="0" smtClean="0"/>
              <a:t>sin.</a:t>
            </a:r>
            <a:r>
              <a:rPr lang="en-US" sz="1800" b="1" i="1" dirty="0" smtClean="0"/>
              <a:t>8 </a:t>
            </a:r>
            <a:r>
              <a:rPr lang="en-US" sz="1800" i="1" dirty="0"/>
              <a:t>Now if we be dead with Christ, we believe that we shall also live with </a:t>
            </a:r>
            <a:r>
              <a:rPr lang="en-US" sz="1800" i="1" dirty="0" smtClean="0"/>
              <a:t>him:</a:t>
            </a:r>
            <a:r>
              <a:rPr lang="en-US" sz="1800" dirty="0" smtClean="0"/>
              <a:t> </a:t>
            </a:r>
            <a:r>
              <a:rPr lang="en-US" sz="1800" b="1" i="1" dirty="0" smtClean="0"/>
              <a:t>9 </a:t>
            </a:r>
            <a:r>
              <a:rPr lang="en-US" sz="1800" i="1" dirty="0"/>
              <a:t>Knowing that Christ being raised from the dead </a:t>
            </a:r>
            <a:r>
              <a:rPr lang="en-US" sz="1800" i="1" dirty="0" err="1"/>
              <a:t>dieth</a:t>
            </a:r>
            <a:r>
              <a:rPr lang="en-US" sz="1800" i="1" dirty="0"/>
              <a:t> no more; death hath no more dominion over </a:t>
            </a:r>
            <a:r>
              <a:rPr lang="en-US" sz="1800" i="1" dirty="0" smtClean="0"/>
              <a:t>him.</a:t>
            </a:r>
            <a:r>
              <a:rPr lang="en-US" sz="1800" dirty="0" smtClean="0"/>
              <a:t> </a:t>
            </a:r>
            <a:r>
              <a:rPr lang="en-US" sz="1800" b="1" i="1" dirty="0" smtClean="0"/>
              <a:t>10 </a:t>
            </a:r>
            <a:r>
              <a:rPr lang="en-US" sz="1800" i="1" dirty="0"/>
              <a:t>For in that he died, he died unto sin once: but in that he </a:t>
            </a:r>
            <a:r>
              <a:rPr lang="en-US" sz="1800" i="1" dirty="0" err="1"/>
              <a:t>liveth</a:t>
            </a:r>
            <a:r>
              <a:rPr lang="en-US" sz="1800" i="1" dirty="0"/>
              <a:t>, he </a:t>
            </a:r>
            <a:r>
              <a:rPr lang="en-US" sz="1800" i="1" dirty="0" err="1"/>
              <a:t>liveth</a:t>
            </a:r>
            <a:r>
              <a:rPr lang="en-US" sz="1800" i="1" dirty="0"/>
              <a:t> unto </a:t>
            </a:r>
            <a:r>
              <a:rPr lang="en-US" sz="1800" i="1" dirty="0" smtClean="0"/>
              <a:t>God.</a:t>
            </a:r>
            <a:r>
              <a:rPr lang="en-US" sz="1800" dirty="0" smtClean="0"/>
              <a:t> </a:t>
            </a:r>
            <a:r>
              <a:rPr lang="en-US" sz="1800" b="1" i="1" u="sng" dirty="0" smtClean="0"/>
              <a:t>11 </a:t>
            </a:r>
            <a:r>
              <a:rPr lang="en-US" sz="1800" b="1" i="1" u="sng" dirty="0"/>
              <a:t>Likewise reckon ye also yourselves to be dead indeed unto sin, but alive unto God through Jesus Christ our Lord.</a:t>
            </a:r>
            <a:endParaRPr lang="en-US" sz="1800" dirty="0"/>
          </a:p>
          <a:p>
            <a:pPr algn="l"/>
            <a:r>
              <a:rPr lang="en-US" sz="1800" dirty="0"/>
              <a:t/>
            </a:r>
            <a:br>
              <a:rPr lang="en-US" sz="1800" dirty="0"/>
            </a:br>
            <a:endParaRPr lang="en-US" sz="18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15058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fontAlgn="base"/>
            <a:r>
              <a:rPr lang="en-US" dirty="0"/>
              <a:t>When we hear the </a:t>
            </a:r>
            <a:r>
              <a:rPr lang="en-US" dirty="0" smtClean="0"/>
              <a:t>message, the one </a:t>
            </a:r>
            <a:r>
              <a:rPr lang="en-US" dirty="0"/>
              <a:t>thing that God wants from us is to receive it with </a:t>
            </a:r>
            <a:r>
              <a:rPr lang="en-US" b="1" i="1" dirty="0"/>
              <a:t>obedience of heart. </a:t>
            </a:r>
            <a:endParaRPr lang="en-US" b="1" i="1" dirty="0" smtClean="0"/>
          </a:p>
          <a:p>
            <a:pPr algn="l" fontAlgn="base"/>
            <a:endParaRPr lang="en-US" dirty="0"/>
          </a:p>
          <a:p>
            <a:pPr algn="l" fontAlgn="base"/>
            <a:r>
              <a:rPr lang="en-US" u="sng" dirty="0"/>
              <a:t>In the case of the gospel, “obedience of heart” is the humility to repent and follow.</a:t>
            </a:r>
          </a:p>
          <a:p>
            <a:pPr algn="l"/>
            <a:endParaRPr lang="en-US" sz="2400" dirty="0"/>
          </a:p>
        </p:txBody>
      </p:sp>
      <p:sp>
        <p:nvSpPr>
          <p:cNvPr id="3" name="Title 2"/>
          <p:cNvSpPr>
            <a:spLocks noGrp="1"/>
          </p:cNvSpPr>
          <p:nvPr>
            <p:ph type="title"/>
          </p:nvPr>
        </p:nvSpPr>
        <p:spPr>
          <a:xfrm rot="21427123">
            <a:off x="2106145" y="306577"/>
            <a:ext cx="4936160" cy="878548"/>
          </a:xfrm>
        </p:spPr>
        <p:txBody>
          <a:bodyPr>
            <a:noAutofit/>
          </a:bodyPr>
          <a:lstStyle/>
          <a:p>
            <a:r>
              <a:rPr lang="en-US" sz="2800" b="1" u="sng" dirty="0" smtClean="0"/>
              <a:t>Salvation &amp; Sanctification is </a:t>
            </a:r>
            <a:r>
              <a:rPr lang="en-US" sz="2800" b="1" u="sng" dirty="0"/>
              <a:t>Obedience of the Heart</a:t>
            </a:r>
            <a:endParaRPr lang="en-US" sz="2800" dirty="0"/>
          </a:p>
        </p:txBody>
      </p:sp>
    </p:spTree>
    <p:extLst>
      <p:ext uri="{BB962C8B-B14F-4D97-AF65-F5344CB8AC3E}">
        <p14:creationId xmlns:p14="http://schemas.microsoft.com/office/powerpoint/2010/main" val="372593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sz="2400" b="1" i="1" dirty="0"/>
              <a:t>18 </a:t>
            </a:r>
            <a:r>
              <a:rPr lang="en-US" sz="2400" i="1" dirty="0"/>
              <a:t>Being then made free from sin, ye became the servants of righteousness.</a:t>
            </a:r>
            <a:endParaRPr lang="en-US" sz="2400" dirty="0"/>
          </a:p>
          <a:p>
            <a:pPr algn="l"/>
            <a:r>
              <a:rPr lang="en-US" sz="2400" b="1" i="1" dirty="0"/>
              <a:t>19 </a:t>
            </a:r>
            <a:r>
              <a:rPr lang="en-US" sz="2400" i="1" dirty="0"/>
              <a:t>I speak after the manner of men because of the infirmity of your flesh: for as ye have yielded your members servants to uncleanness and to iniquity unto iniquity; even so now yield your members servants to righteousness unto holiness.</a:t>
            </a:r>
            <a:r>
              <a:rPr lang="en-US" sz="2400" dirty="0"/>
              <a:t/>
            </a:r>
            <a:br>
              <a:rPr lang="en-US" sz="2400" dirty="0"/>
            </a:br>
            <a:endParaRPr lang="en-US" sz="2400" dirty="0"/>
          </a:p>
        </p:txBody>
      </p:sp>
      <p:sp>
        <p:nvSpPr>
          <p:cNvPr id="3" name="Title 2"/>
          <p:cNvSpPr>
            <a:spLocks noGrp="1"/>
          </p:cNvSpPr>
          <p:nvPr>
            <p:ph type="title"/>
          </p:nvPr>
        </p:nvSpPr>
        <p:spPr>
          <a:xfrm rot="21427123">
            <a:off x="2554117" y="329093"/>
            <a:ext cx="4040214" cy="878548"/>
          </a:xfrm>
        </p:spPr>
        <p:txBody>
          <a:bodyPr>
            <a:noAutofit/>
          </a:bodyPr>
          <a:lstStyle/>
          <a:p>
            <a:r>
              <a:rPr lang="en-US" sz="2800" b="1" u="sng" dirty="0" smtClean="0"/>
              <a:t>Yielding: </a:t>
            </a:r>
            <a:br>
              <a:rPr lang="en-US" sz="2800" b="1" u="sng" dirty="0" smtClean="0"/>
            </a:br>
            <a:r>
              <a:rPr lang="en-US" sz="2800" b="1" u="sng" dirty="0" smtClean="0"/>
              <a:t>Before &amp; After</a:t>
            </a:r>
            <a:endParaRPr lang="en-US" sz="2800" dirty="0"/>
          </a:p>
        </p:txBody>
      </p:sp>
    </p:spTree>
    <p:extLst>
      <p:ext uri="{BB962C8B-B14F-4D97-AF65-F5344CB8AC3E}">
        <p14:creationId xmlns:p14="http://schemas.microsoft.com/office/powerpoint/2010/main" val="295510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#4</a:t>
            </a:r>
          </a:p>
          <a:p>
            <a:pPr algn="l"/>
            <a:r>
              <a:rPr lang="en-US" b="1" dirty="0"/>
              <a:t>If you are a “Servant of Righteousness” then it isn’t in your personage to be in bondage to your sinful life.</a:t>
            </a:r>
            <a:r>
              <a:rPr lang="en-US" dirty="0"/>
              <a:t> </a:t>
            </a:r>
            <a:endParaRPr lang="en-US" sz="3200" dirty="0"/>
          </a:p>
        </p:txBody>
      </p:sp>
    </p:spTree>
    <p:extLst>
      <p:ext uri="{BB962C8B-B14F-4D97-AF65-F5344CB8AC3E}">
        <p14:creationId xmlns:p14="http://schemas.microsoft.com/office/powerpoint/2010/main" val="308233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sz="2000" b="1" i="1" dirty="0"/>
              <a:t>20 </a:t>
            </a:r>
            <a:r>
              <a:rPr lang="en-US" sz="2000" i="1" dirty="0"/>
              <a:t>For when ye were the servants of sin, ye were free from righteousness.</a:t>
            </a:r>
            <a:endParaRPr lang="en-US" sz="2000" dirty="0"/>
          </a:p>
          <a:p>
            <a:pPr algn="l"/>
            <a:r>
              <a:rPr lang="en-US" sz="2000" b="1" i="1" dirty="0"/>
              <a:t>21 </a:t>
            </a:r>
            <a:r>
              <a:rPr lang="en-US" sz="2000" i="1" dirty="0"/>
              <a:t>What fruit had ye then in those things whereof ye are now ashamed? for the end of those things is death</a:t>
            </a:r>
            <a:r>
              <a:rPr lang="en-US" sz="2000" i="1" dirty="0" smtClean="0"/>
              <a:t>.</a:t>
            </a:r>
          </a:p>
          <a:p>
            <a:pPr algn="l"/>
            <a:endParaRPr lang="en-US" sz="2000" i="1" dirty="0"/>
          </a:p>
          <a:p>
            <a:pPr algn="l"/>
            <a:r>
              <a:rPr lang="en-US" b="1" dirty="0"/>
              <a:t>KEY QUESTION: What has yielding to sin ever gained you but death</a:t>
            </a:r>
            <a:r>
              <a:rPr lang="en-US" b="1" dirty="0" smtClean="0"/>
              <a:t>? Gal 6:7-8</a:t>
            </a:r>
            <a:r>
              <a:rPr lang="en-US" sz="2000" dirty="0"/>
              <a:t/>
            </a:r>
            <a:br>
              <a:rPr lang="en-US" sz="2000" dirty="0"/>
            </a:br>
            <a:endParaRPr lang="en-US" sz="2000" dirty="0"/>
          </a:p>
        </p:txBody>
      </p:sp>
      <p:sp>
        <p:nvSpPr>
          <p:cNvPr id="3" name="Title 2"/>
          <p:cNvSpPr>
            <a:spLocks noGrp="1"/>
          </p:cNvSpPr>
          <p:nvPr>
            <p:ph type="title"/>
          </p:nvPr>
        </p:nvSpPr>
        <p:spPr>
          <a:xfrm rot="21427123">
            <a:off x="2373028" y="319990"/>
            <a:ext cx="4402393" cy="878548"/>
          </a:xfrm>
        </p:spPr>
        <p:txBody>
          <a:bodyPr>
            <a:noAutofit/>
          </a:bodyPr>
          <a:lstStyle/>
          <a:p>
            <a:r>
              <a:rPr lang="en-US" sz="2800" b="1" u="sng" dirty="0" smtClean="0"/>
              <a:t>The Fruit of Serving Sin</a:t>
            </a:r>
            <a:endParaRPr lang="en-US" sz="2800" dirty="0"/>
          </a:p>
        </p:txBody>
      </p:sp>
    </p:spTree>
    <p:extLst>
      <p:ext uri="{BB962C8B-B14F-4D97-AF65-F5344CB8AC3E}">
        <p14:creationId xmlns:p14="http://schemas.microsoft.com/office/powerpoint/2010/main" val="404361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algn="l"/>
            <a:r>
              <a:rPr lang="en-US" sz="2400" b="1" i="1" dirty="0"/>
              <a:t>22 </a:t>
            </a:r>
            <a:r>
              <a:rPr lang="en-US" sz="2400" i="1" dirty="0"/>
              <a:t>But now being made free from sin, and become servants to God, ye have your fruit unto holiness, and the end everlasting life</a:t>
            </a:r>
            <a:r>
              <a:rPr lang="en-US" sz="2400" i="1" dirty="0" smtClean="0"/>
              <a:t>. </a:t>
            </a:r>
          </a:p>
          <a:p>
            <a:pPr algn="l"/>
            <a:endParaRPr lang="en-US" sz="2400" i="1" dirty="0"/>
          </a:p>
          <a:p>
            <a:pPr algn="l"/>
            <a:r>
              <a:rPr lang="en-US" b="1" dirty="0"/>
              <a:t>KEY QUESTION: What has yielding to God ever gained you but freedom, holiness and everlasting life?</a:t>
            </a:r>
            <a:r>
              <a:rPr lang="en-US" sz="2000" dirty="0"/>
              <a:t/>
            </a:r>
            <a:br>
              <a:rPr lang="en-US" sz="2000" dirty="0"/>
            </a:br>
            <a:endParaRPr lang="en-US" sz="2000" dirty="0"/>
          </a:p>
        </p:txBody>
      </p:sp>
      <p:sp>
        <p:nvSpPr>
          <p:cNvPr id="3" name="Title 2"/>
          <p:cNvSpPr>
            <a:spLocks noGrp="1"/>
          </p:cNvSpPr>
          <p:nvPr>
            <p:ph type="title"/>
          </p:nvPr>
        </p:nvSpPr>
        <p:spPr>
          <a:xfrm rot="21427123">
            <a:off x="2373028" y="319990"/>
            <a:ext cx="4402393" cy="878548"/>
          </a:xfrm>
        </p:spPr>
        <p:txBody>
          <a:bodyPr>
            <a:noAutofit/>
          </a:bodyPr>
          <a:lstStyle/>
          <a:p>
            <a:r>
              <a:rPr lang="en-US" sz="2800" b="1" u="sng" dirty="0" smtClean="0"/>
              <a:t>The Fruit of Serving God</a:t>
            </a:r>
            <a:endParaRPr lang="en-US" sz="2800" dirty="0"/>
          </a:p>
        </p:txBody>
      </p:sp>
    </p:spTree>
    <p:extLst>
      <p:ext uri="{BB962C8B-B14F-4D97-AF65-F5344CB8AC3E}">
        <p14:creationId xmlns:p14="http://schemas.microsoft.com/office/powerpoint/2010/main" val="383509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b="1" i="1" dirty="0"/>
              <a:t>23 </a:t>
            </a:r>
            <a:r>
              <a:rPr lang="en-US" i="1" dirty="0"/>
              <a:t>For the wages of sin is death; but the gift of God is eternal life through Jesus Christ our Lord.</a:t>
            </a:r>
            <a:endParaRPr lang="en-US" sz="2000" dirty="0"/>
          </a:p>
        </p:txBody>
      </p:sp>
      <p:sp>
        <p:nvSpPr>
          <p:cNvPr id="3" name="Title 2"/>
          <p:cNvSpPr>
            <a:spLocks noGrp="1"/>
          </p:cNvSpPr>
          <p:nvPr>
            <p:ph type="title"/>
          </p:nvPr>
        </p:nvSpPr>
        <p:spPr>
          <a:xfrm rot="21427123">
            <a:off x="2373028" y="319990"/>
            <a:ext cx="4402393" cy="878548"/>
          </a:xfrm>
        </p:spPr>
        <p:txBody>
          <a:bodyPr>
            <a:noAutofit/>
          </a:bodyPr>
          <a:lstStyle/>
          <a:p>
            <a:r>
              <a:rPr lang="en-US" sz="2800" b="1" u="sng" dirty="0" smtClean="0"/>
              <a:t>The Fruit of Serving God</a:t>
            </a:r>
            <a:endParaRPr lang="en-US" sz="2800" dirty="0"/>
          </a:p>
        </p:txBody>
      </p:sp>
    </p:spTree>
    <p:extLst>
      <p:ext uri="{BB962C8B-B14F-4D97-AF65-F5344CB8AC3E}">
        <p14:creationId xmlns:p14="http://schemas.microsoft.com/office/powerpoint/2010/main" val="10392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a:r>
              <a:rPr lang="en-US" sz="3200" b="1" dirty="0" smtClean="0"/>
              <a:t>“</a:t>
            </a:r>
            <a:r>
              <a:rPr lang="en-US" sz="3200" b="1" dirty="0"/>
              <a:t>Dead to sin and alive to Christ” is the identity of every believer.</a:t>
            </a:r>
            <a:endParaRPr lang="en-US" sz="3200" dirty="0"/>
          </a:p>
        </p:txBody>
      </p:sp>
    </p:spTree>
    <p:extLst>
      <p:ext uri="{BB962C8B-B14F-4D97-AF65-F5344CB8AC3E}">
        <p14:creationId xmlns:p14="http://schemas.microsoft.com/office/powerpoint/2010/main" val="379950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#2</a:t>
            </a:r>
          </a:p>
          <a:p>
            <a:pPr algn="l"/>
            <a:r>
              <a:rPr lang="en-US" b="1" dirty="0" smtClean="0"/>
              <a:t>“</a:t>
            </a:r>
            <a:r>
              <a:rPr lang="en-US" b="1" dirty="0"/>
              <a:t>Identity” and “reality” are two different things for the </a:t>
            </a:r>
            <a:r>
              <a:rPr lang="en-US" b="1" dirty="0" err="1"/>
              <a:t>unyielded</a:t>
            </a:r>
            <a:r>
              <a:rPr lang="en-US" b="1" dirty="0"/>
              <a:t> believer</a:t>
            </a:r>
            <a:endParaRPr lang="en-US" sz="3200" dirty="0"/>
          </a:p>
        </p:txBody>
      </p:sp>
    </p:spTree>
    <p:extLst>
      <p:ext uri="{BB962C8B-B14F-4D97-AF65-F5344CB8AC3E}">
        <p14:creationId xmlns:p14="http://schemas.microsoft.com/office/powerpoint/2010/main" val="200617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6:12-23</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3200" dirty="0" smtClean="0"/>
              <a:t>Yielding to Righteousness</a:t>
            </a:r>
            <a:endParaRPr lang="en-US" sz="3200" dirty="0"/>
          </a:p>
        </p:txBody>
      </p:sp>
    </p:spTree>
    <p:extLst>
      <p:ext uri="{BB962C8B-B14F-4D97-AF65-F5344CB8AC3E}">
        <p14:creationId xmlns:p14="http://schemas.microsoft.com/office/powerpoint/2010/main" val="389385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94434"/>
            <a:ext cx="8211824" cy="3255740"/>
          </a:xfrm>
        </p:spPr>
        <p:txBody>
          <a:bodyPr>
            <a:noAutofit/>
          </a:bodyPr>
          <a:lstStyle/>
          <a:p>
            <a:pPr algn="l"/>
            <a:r>
              <a:rPr lang="en-US" sz="2200" b="1" i="1" dirty="0" smtClean="0"/>
              <a:t>Romans 6:16 </a:t>
            </a:r>
            <a:r>
              <a:rPr lang="en-US" sz="2200" b="1" i="1" dirty="0"/>
              <a:t>Know ye not,</a:t>
            </a:r>
            <a:r>
              <a:rPr lang="en-US" sz="2200" i="1" dirty="0"/>
              <a:t> that to whom ye yield yourselves servants to obey, his servants ye are to whom ye obey; whether of sin unto death, or of obedience unto righteousness</a:t>
            </a:r>
            <a:r>
              <a:rPr lang="en-US" sz="2200" i="1" dirty="0" smtClean="0"/>
              <a:t>? </a:t>
            </a:r>
            <a:r>
              <a:rPr lang="en-US" sz="2200" b="1" i="1" dirty="0"/>
              <a:t>16 Know ye not,</a:t>
            </a:r>
            <a:r>
              <a:rPr lang="en-US" sz="2200" i="1" dirty="0"/>
              <a:t> that to whom ye yield yourselves servants to obey, his servants ye are to whom ye obey; whether of sin unto death, or of obedience unto righteousness</a:t>
            </a:r>
            <a:r>
              <a:rPr lang="en-US" sz="2200" i="1" dirty="0" smtClean="0"/>
              <a:t>?</a:t>
            </a:r>
          </a:p>
          <a:p>
            <a:pPr algn="l" fontAlgn="base"/>
            <a:endParaRPr lang="en-US" sz="2400" b="1" dirty="0"/>
          </a:p>
          <a:p>
            <a:pPr algn="l" fontAlgn="base"/>
            <a:r>
              <a:rPr lang="en-US" sz="2800" b="1" i="1" dirty="0"/>
              <a:t>def. Yield</a:t>
            </a:r>
            <a:r>
              <a:rPr lang="en-US" sz="2800" dirty="0"/>
              <a:t> - </a:t>
            </a:r>
            <a:r>
              <a:rPr lang="en-US" sz="2800" b="1" i="1" dirty="0"/>
              <a:t>means to place yourself at the disposal of</a:t>
            </a:r>
            <a:endParaRPr lang="en-US" sz="2800" dirty="0"/>
          </a:p>
          <a:p>
            <a:pPr algn="l"/>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err="1"/>
              <a:t>Gotta</a:t>
            </a:r>
            <a:r>
              <a:rPr lang="en-US" sz="2800" b="1" u="sng" dirty="0"/>
              <a:t> Serve Somebody</a:t>
            </a:r>
            <a:endParaRPr lang="en-US" sz="2800" b="1" dirty="0"/>
          </a:p>
        </p:txBody>
      </p:sp>
    </p:spTree>
    <p:extLst>
      <p:ext uri="{BB962C8B-B14F-4D97-AF65-F5344CB8AC3E}">
        <p14:creationId xmlns:p14="http://schemas.microsoft.com/office/powerpoint/2010/main" val="55500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#3</a:t>
            </a:r>
          </a:p>
          <a:p>
            <a:pPr algn="l" fontAlgn="base"/>
            <a:r>
              <a:rPr lang="en-US" b="1" dirty="0" smtClean="0"/>
              <a:t>Whom </a:t>
            </a:r>
            <a:r>
              <a:rPr lang="en-US" b="1" dirty="0"/>
              <a:t>you choose to yield to will be who you are obligated to obey. </a:t>
            </a:r>
          </a:p>
        </p:txBody>
      </p:sp>
    </p:spTree>
    <p:extLst>
      <p:ext uri="{BB962C8B-B14F-4D97-AF65-F5344CB8AC3E}">
        <p14:creationId xmlns:p14="http://schemas.microsoft.com/office/powerpoint/2010/main" val="13075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95935"/>
            <a:ext cx="8211824" cy="3255740"/>
          </a:xfrm>
        </p:spPr>
        <p:txBody>
          <a:bodyPr>
            <a:noAutofit/>
          </a:bodyPr>
          <a:lstStyle/>
          <a:p>
            <a:pPr algn="l"/>
            <a:r>
              <a:rPr lang="en-US" sz="2400" b="1" i="1" dirty="0" smtClean="0"/>
              <a:t>7:17 </a:t>
            </a:r>
            <a:r>
              <a:rPr lang="en-US" sz="2400" i="1" dirty="0"/>
              <a:t>But God be thanked, that ye were the servants of sin, but ye have obeyed from the heart that form of doctrine which was delivered you</a:t>
            </a:r>
            <a:r>
              <a:rPr lang="en-US" sz="2400" i="1" dirty="0" smtClean="0"/>
              <a:t>.</a:t>
            </a:r>
          </a:p>
          <a:p>
            <a:pPr algn="l"/>
            <a:endParaRPr lang="en-US" sz="2400" i="1" dirty="0"/>
          </a:p>
          <a:p>
            <a:pPr algn="l"/>
            <a:r>
              <a:rPr lang="en-US" sz="2800" dirty="0"/>
              <a:t>When one accepts Jesus Christ they must first receive the doctrine of the gospel which has been presented to them.</a:t>
            </a:r>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Delivered</a:t>
            </a:r>
            <a:endParaRPr lang="en-US" sz="2800" b="1" dirty="0"/>
          </a:p>
        </p:txBody>
      </p:sp>
    </p:spTree>
    <p:extLst>
      <p:ext uri="{BB962C8B-B14F-4D97-AF65-F5344CB8AC3E}">
        <p14:creationId xmlns:p14="http://schemas.microsoft.com/office/powerpoint/2010/main" val="342443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853345"/>
            <a:ext cx="8211824" cy="3255740"/>
          </a:xfrm>
        </p:spPr>
        <p:txBody>
          <a:bodyPr>
            <a:noAutofit/>
          </a:bodyPr>
          <a:lstStyle/>
          <a:p>
            <a:pPr algn="l"/>
            <a:r>
              <a:rPr lang="en-US" sz="2400" i="1" dirty="0"/>
              <a:t>Romans 10:14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a:t>
            </a:r>
            <a:endParaRPr lang="en-US" sz="2400" dirty="0"/>
          </a:p>
          <a:p>
            <a:pPr algn="l"/>
            <a:r>
              <a:rPr lang="en-US" sz="2400" dirty="0"/>
              <a:t/>
            </a:r>
            <a:br>
              <a:rPr lang="en-US" sz="2400" dirty="0"/>
            </a:br>
            <a:endParaRPr lang="en-US" sz="2400" dirty="0"/>
          </a:p>
          <a:p>
            <a:pPr algn="l"/>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Delivered</a:t>
            </a:r>
            <a:endParaRPr lang="en-US" sz="2800" b="1" dirty="0"/>
          </a:p>
        </p:txBody>
      </p:sp>
    </p:spTree>
    <p:extLst>
      <p:ext uri="{BB962C8B-B14F-4D97-AF65-F5344CB8AC3E}">
        <p14:creationId xmlns:p14="http://schemas.microsoft.com/office/powerpoint/2010/main" val="382581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a:r>
              <a:rPr lang="en-US" sz="2400" i="1" dirty="0"/>
              <a:t>Jer. 17:9 The </a:t>
            </a:r>
            <a:r>
              <a:rPr lang="en-US" sz="2400" b="1" i="1" dirty="0"/>
              <a:t>heart</a:t>
            </a:r>
            <a:r>
              <a:rPr lang="en-US" sz="2400" i="1" dirty="0"/>
              <a:t> is deceitful above all things, and desperately </a:t>
            </a:r>
            <a:r>
              <a:rPr lang="en-US" sz="2400" b="1" i="1" dirty="0"/>
              <a:t>wicked</a:t>
            </a:r>
            <a:r>
              <a:rPr lang="en-US" sz="2400" i="1" dirty="0"/>
              <a:t>: who can know it</a:t>
            </a:r>
            <a:r>
              <a:rPr lang="en-US" sz="2400" i="1" dirty="0" smtClean="0"/>
              <a:t>?</a:t>
            </a:r>
          </a:p>
          <a:p>
            <a:pPr algn="l"/>
            <a:endParaRPr lang="en-US" sz="2400" dirty="0"/>
          </a:p>
          <a:p>
            <a:pPr algn="l" fontAlgn="base"/>
            <a:r>
              <a:rPr lang="en-US" sz="2400" dirty="0"/>
              <a:t>We often associate the heart with being wicked, </a:t>
            </a:r>
            <a:endParaRPr lang="en-US" sz="2400" dirty="0" smtClean="0"/>
          </a:p>
          <a:p>
            <a:pPr algn="l" fontAlgn="base"/>
            <a:r>
              <a:rPr lang="en-US" sz="2400" dirty="0" smtClean="0"/>
              <a:t>but </a:t>
            </a:r>
            <a:r>
              <a:rPr lang="en-US" sz="2400" dirty="0"/>
              <a:t>the wickedness of the heart is </a:t>
            </a:r>
            <a:r>
              <a:rPr lang="en-US" sz="2400" dirty="0" smtClean="0"/>
              <a:t>measured by </a:t>
            </a:r>
            <a:r>
              <a:rPr lang="en-US" sz="2400" dirty="0"/>
              <a:t>it’s </a:t>
            </a:r>
            <a:r>
              <a:rPr lang="en-US" sz="2400" dirty="0" err="1"/>
              <a:t>yieldedness</a:t>
            </a:r>
            <a:r>
              <a:rPr lang="en-US" sz="2400" dirty="0"/>
              <a:t> to God</a:t>
            </a:r>
          </a:p>
          <a:p>
            <a:pPr algn="l"/>
            <a:endParaRPr lang="en-US" sz="2400" dirty="0"/>
          </a:p>
        </p:txBody>
      </p:sp>
      <p:sp>
        <p:nvSpPr>
          <p:cNvPr id="3" name="Title 2"/>
          <p:cNvSpPr>
            <a:spLocks noGrp="1"/>
          </p:cNvSpPr>
          <p:nvPr>
            <p:ph type="title"/>
          </p:nvPr>
        </p:nvSpPr>
        <p:spPr>
          <a:xfrm rot="21427123">
            <a:off x="2554117" y="329093"/>
            <a:ext cx="4040214" cy="878548"/>
          </a:xfrm>
        </p:spPr>
        <p:txBody>
          <a:bodyPr>
            <a:noAutofit/>
          </a:bodyPr>
          <a:lstStyle/>
          <a:p>
            <a:r>
              <a:rPr lang="en-US" sz="2400" dirty="0" smtClean="0"/>
              <a:t>SIDENOTE:</a:t>
            </a:r>
            <a:br>
              <a:rPr lang="en-US" sz="2400" dirty="0" smtClean="0"/>
            </a:br>
            <a:r>
              <a:rPr lang="en-US" sz="2400" dirty="0" smtClean="0"/>
              <a:t>DOCTRINE OF THE HEART</a:t>
            </a:r>
            <a:endParaRPr lang="en-US" sz="2400" dirty="0"/>
          </a:p>
        </p:txBody>
      </p:sp>
    </p:spTree>
    <p:extLst>
      <p:ext uri="{BB962C8B-B14F-4D97-AF65-F5344CB8AC3E}">
        <p14:creationId xmlns:p14="http://schemas.microsoft.com/office/powerpoint/2010/main" val="276952236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3390</TotalTime>
  <Words>630</Words>
  <Application>Microsoft Office PowerPoint</Application>
  <PresentationFormat>On-screen Show (16:9)</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Adelle-Regular</vt:lpstr>
      <vt:lpstr>Apple Chancery</vt:lpstr>
      <vt:lpstr>Arial</vt:lpstr>
      <vt:lpstr>Trebuchet MS</vt:lpstr>
      <vt:lpstr>Default</vt:lpstr>
      <vt:lpstr>PowerPoint Presentation</vt:lpstr>
      <vt:lpstr>PowerPoint Presentation</vt:lpstr>
      <vt:lpstr>PowerPoint Presentation</vt:lpstr>
      <vt:lpstr>ROMANS</vt:lpstr>
      <vt:lpstr>PowerPoint Presentation</vt:lpstr>
      <vt:lpstr>PowerPoint Presentation</vt:lpstr>
      <vt:lpstr>PowerPoint Presentation</vt:lpstr>
      <vt:lpstr>PowerPoint Presentation</vt:lpstr>
      <vt:lpstr>SIDENOTE: DOCTRINE OF THE HEART</vt:lpstr>
      <vt:lpstr>Salvation &amp; Sanctification is Obedience of the Heart</vt:lpstr>
      <vt:lpstr>Yielding:  Before &amp; After</vt:lpstr>
      <vt:lpstr>PowerPoint Presentation</vt:lpstr>
      <vt:lpstr>The Fruit of Serving Sin</vt:lpstr>
      <vt:lpstr>The Fruit of Serving God</vt:lpstr>
      <vt:lpstr>The Fruit of Serving God</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110</cp:revision>
  <dcterms:created xsi:type="dcterms:W3CDTF">2014-03-26T14:03:34Z</dcterms:created>
  <dcterms:modified xsi:type="dcterms:W3CDTF">2017-04-24T20:58:16Z</dcterms:modified>
</cp:coreProperties>
</file>